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20500000000000000" charset="0"/>
      <p:regular r:id="rId14"/>
      <p:bold r:id="rId15"/>
      <p:italic r:id="rId16"/>
      <p:boldItalic r:id="rId17"/>
    </p:embeddedFont>
    <p:embeddedFont>
      <p:font typeface="Montserrat" panose="02020500000000000000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3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3306fde58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3306fde58_0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3306fde58_0_1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3306fde58_0_1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3306fde58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3306fde58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3306fde58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3306fde58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3306fde58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3306fde58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3306fde58_0_1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3306fde58_0_1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3306fde58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3306fde58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3306fde58_0_1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3306fde58_0_1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3306fde58_0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3306fde58_0_1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3306fde58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3306fde58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agenta.tensorflow.org/datasets/maestro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microsoft.com/office/2007/relationships/media" Target="../media/media2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874875"/>
            <a:ext cx="50175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Music Generator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148650" y="3706950"/>
            <a:ext cx="24060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0751231 曾揚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309505018 郭俊廷</a:t>
            </a: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3537150" y="748575"/>
            <a:ext cx="50175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Data Science Final Project Presentation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Future</a:t>
            </a:r>
            <a:endParaRPr/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050" y="563600"/>
            <a:ext cx="3755599" cy="42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/>
        </p:nvSpPr>
        <p:spPr>
          <a:xfrm>
            <a:off x="382650" y="1364250"/>
            <a:ext cx="47604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OpenAI Jukebox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Jukebox: A generative model for music,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International Conference on Machine Learning(ICML), 2020</a:t>
            </a:r>
            <a:endParaRPr sz="1200"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00" y="2919675"/>
            <a:ext cx="4170897" cy="19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 txBox="1"/>
          <p:nvPr/>
        </p:nvSpPr>
        <p:spPr>
          <a:xfrm>
            <a:off x="1226000" y="2504575"/>
            <a:ext cx="29589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VAE (Variational AutoEncoder)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1156000" y="2042200"/>
            <a:ext cx="7038900" cy="12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866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973475" y="1699113"/>
            <a:ext cx="7167125" cy="1956087"/>
            <a:chOff x="973475" y="1241913"/>
            <a:chExt cx="7167125" cy="1956087"/>
          </a:xfrm>
        </p:grpSpPr>
        <p:grpSp>
          <p:nvGrpSpPr>
            <p:cNvPr id="143" name="Google Shape;143;p14"/>
            <p:cNvGrpSpPr/>
            <p:nvPr/>
          </p:nvGrpSpPr>
          <p:grpSpPr>
            <a:xfrm>
              <a:off x="1251500" y="1241913"/>
              <a:ext cx="6191200" cy="1236175"/>
              <a:chOff x="1251500" y="1470513"/>
              <a:chExt cx="6191200" cy="1236175"/>
            </a:xfrm>
          </p:grpSpPr>
          <p:pic>
            <p:nvPicPr>
              <p:cNvPr id="144" name="Google Shape;144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637375" y="1685949"/>
                <a:ext cx="805325" cy="805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" name="Google Shape;145;p14"/>
              <p:cNvSpPr/>
              <p:nvPr/>
            </p:nvSpPr>
            <p:spPr>
              <a:xfrm>
                <a:off x="2591650" y="1881588"/>
                <a:ext cx="728100" cy="414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5481975" y="1881588"/>
                <a:ext cx="728100" cy="414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47" name="Google Shape;147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51500" y="1724550"/>
                <a:ext cx="728100" cy="72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82774" y="1470513"/>
                <a:ext cx="1236175" cy="123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9" name="Google Shape;149;p14"/>
            <p:cNvSpPr txBox="1"/>
            <p:nvPr/>
          </p:nvSpPr>
          <p:spPr>
            <a:xfrm>
              <a:off x="973475" y="2602425"/>
              <a:ext cx="19164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一個音調 (note)或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一小段和弦 (chord)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0" name="Google Shape;150;p14"/>
            <p:cNvSpPr txBox="1"/>
            <p:nvPr/>
          </p:nvSpPr>
          <p:spPr>
            <a:xfrm>
              <a:off x="3793950" y="2682900"/>
              <a:ext cx="15561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Music Generator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1" name="Google Shape;151;p14"/>
            <p:cNvSpPr txBox="1"/>
            <p:nvPr/>
          </p:nvSpPr>
          <p:spPr>
            <a:xfrm>
              <a:off x="6094000" y="2602425"/>
              <a:ext cx="20466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一段鋼琴旋律 Melody (30秒)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Related Work</a:t>
            </a:r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1526081" y="1027833"/>
            <a:ext cx="5356007" cy="914152"/>
            <a:chOff x="1251500" y="1470513"/>
            <a:chExt cx="6191200" cy="1236175"/>
          </a:xfrm>
        </p:grpSpPr>
        <p:pic>
          <p:nvPicPr>
            <p:cNvPr id="158" name="Google Shape;15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7375" y="1685949"/>
              <a:ext cx="805325" cy="80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5"/>
            <p:cNvSpPr/>
            <p:nvPr/>
          </p:nvSpPr>
          <p:spPr>
            <a:xfrm>
              <a:off x="2591650" y="1881588"/>
              <a:ext cx="728100" cy="414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481975" y="1881588"/>
              <a:ext cx="728100" cy="414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" name="Google Shape;16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1500" y="1724550"/>
              <a:ext cx="728100" cy="72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82774" y="1470513"/>
              <a:ext cx="1236175" cy="1236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5"/>
          <p:cNvSpPr txBox="1"/>
          <p:nvPr/>
        </p:nvSpPr>
        <p:spPr>
          <a:xfrm>
            <a:off x="168600" y="2187750"/>
            <a:ext cx="3073500" cy="17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一小段和弦 (chord) MIDI file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-&gt; pretty_midi 讀檔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-&gt; 找出所有的音調(note)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-&gt; note2vec 做 note Embedding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-&gt; chord2vec 做 chord Embedding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-&gt; 50維vector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7258725" y="1227350"/>
            <a:ext cx="15561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Music Generator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5871700" y="2007875"/>
            <a:ext cx="27903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pretty_midi 轉成MIDI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一段鋼琴旋律 Melody (30秒)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3398950" y="2007875"/>
            <a:ext cx="2146800" cy="30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Embedding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bidirectional GRU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self-attention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dropout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bidirectional GRU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self-attention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dropout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bidirectional GRU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dropout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dense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Leaky ReLU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-&gt; dense-&gt; output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Approach - Datasets</a:t>
            </a:r>
            <a:endParaRPr/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775" y="1071150"/>
            <a:ext cx="4194078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50" y="3193150"/>
            <a:ext cx="4361100" cy="14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 txBox="1"/>
          <p:nvPr/>
        </p:nvSpPr>
        <p:spPr>
          <a:xfrm>
            <a:off x="481500" y="1606350"/>
            <a:ext cx="40905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MAESTRO Dataset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https://magenta.tensorflow.org/datasets/maestro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maestro-v1.0.0-midi.zip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Approach - Data Preprocessing</a:t>
            </a:r>
            <a:endParaRPr/>
          </a:p>
        </p:txBody>
      </p:sp>
      <p:pic>
        <p:nvPicPr>
          <p:cNvPr id="180" name="Google Shape;1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49" y="1307850"/>
            <a:ext cx="8058125" cy="145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/>
        </p:nvSpPr>
        <p:spPr>
          <a:xfrm>
            <a:off x="902775" y="3168800"/>
            <a:ext cx="24003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254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CM7 和弦: C E G B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" marR="254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C7#9和弦: C E G Bb D#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" marR="254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C11和弦: C E G Bb D F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" marR="254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C13和弦: C E G Bb D F 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Approach - Note2vec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5707750" y="3902275"/>
            <a:ext cx="3206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https://github.com/philhchen/note2vec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600" y="1244975"/>
            <a:ext cx="6937552" cy="260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18"/>
          <p:cNvGrpSpPr/>
          <p:nvPr/>
        </p:nvGrpSpPr>
        <p:grpSpPr>
          <a:xfrm>
            <a:off x="680525" y="1244962"/>
            <a:ext cx="1096575" cy="2601600"/>
            <a:chOff x="642900" y="1244975"/>
            <a:chExt cx="1096575" cy="2601600"/>
          </a:xfrm>
        </p:grpSpPr>
        <p:sp>
          <p:nvSpPr>
            <p:cNvPr id="190" name="Google Shape;190;p18"/>
            <p:cNvSpPr txBox="1"/>
            <p:nvPr/>
          </p:nvSpPr>
          <p:spPr>
            <a:xfrm>
              <a:off x="1156575" y="1244975"/>
              <a:ext cx="582900" cy="26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G2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G#2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A2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A#2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…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…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…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...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A6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A#6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B6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C7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642900" y="1244975"/>
              <a:ext cx="691500" cy="26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43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45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46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48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...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...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…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...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93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94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95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96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Approach - Chord2vec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1161700" y="1739550"/>
            <a:ext cx="2400300" cy="1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254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CM7 和弦: C E G B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" marR="254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C7#9和弦: C E G Bb D#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" marR="254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C11和弦: C E G Bb D F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400" marR="254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C13和弦: C E G Bb D F 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161700" y="4133300"/>
            <a:ext cx="29433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Chord2Vec: Learning Musical Chord Embeddings, NIPS 2016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150" y="931825"/>
            <a:ext cx="3924251" cy="4079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Approach - model Architecture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126950" y="1501825"/>
            <a:ext cx="2103600" cy="3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Embedding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bidirectional GRU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self-attention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dropout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bidirectional GRU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self-attention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dropout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bidirectional GRU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dropout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dense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Leaky ReLU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dense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-&gt; output</a:t>
            </a:r>
            <a:endParaRPr sz="1200"/>
          </a:p>
        </p:txBody>
      </p:sp>
      <p:sp>
        <p:nvSpPr>
          <p:cNvPr id="206" name="Google Shape;206;p20"/>
          <p:cNvSpPr txBox="1"/>
          <p:nvPr/>
        </p:nvSpPr>
        <p:spPr>
          <a:xfrm>
            <a:off x="2274888" y="1214850"/>
            <a:ext cx="33282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bidirectional GRU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1. 更好地理解上下文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2230550" y="2419350"/>
            <a:ext cx="3372600" cy="1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self-attention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更注重於 chord跟chord之間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就算旋律比較長，也能從中間抓住重點，不丟失重要的資訊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可以平行運算 增加效率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" name="Google Shape;208;p20"/>
          <p:cNvGrpSpPr/>
          <p:nvPr/>
        </p:nvGrpSpPr>
        <p:grpSpPr>
          <a:xfrm>
            <a:off x="5831766" y="1057334"/>
            <a:ext cx="2849408" cy="1920072"/>
            <a:chOff x="5603159" y="1057350"/>
            <a:chExt cx="2741661" cy="1836511"/>
          </a:xfrm>
        </p:grpSpPr>
        <p:grpSp>
          <p:nvGrpSpPr>
            <p:cNvPr id="209" name="Google Shape;209;p20"/>
            <p:cNvGrpSpPr/>
            <p:nvPr/>
          </p:nvGrpSpPr>
          <p:grpSpPr>
            <a:xfrm>
              <a:off x="5603159" y="1407225"/>
              <a:ext cx="2741661" cy="1486636"/>
              <a:chOff x="4077116" y="1017875"/>
              <a:chExt cx="4161598" cy="2016051"/>
            </a:xfrm>
          </p:grpSpPr>
          <p:pic>
            <p:nvPicPr>
              <p:cNvPr id="210" name="Google Shape;210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89875" y="1017875"/>
                <a:ext cx="2048839" cy="2016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77116" y="1017875"/>
                <a:ext cx="1997483" cy="201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2" name="Google Shape;212;p20"/>
            <p:cNvSpPr txBox="1"/>
            <p:nvPr/>
          </p:nvSpPr>
          <p:spPr>
            <a:xfrm>
              <a:off x="5851825" y="1057350"/>
              <a:ext cx="22443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A3, Self-Attention Visualize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3" name="Google Shape;213;p20"/>
          <p:cNvGrpSpPr/>
          <p:nvPr/>
        </p:nvGrpSpPr>
        <p:grpSpPr>
          <a:xfrm>
            <a:off x="5831644" y="3045518"/>
            <a:ext cx="2849385" cy="1920026"/>
            <a:chOff x="5603079" y="3121800"/>
            <a:chExt cx="2778803" cy="1840516"/>
          </a:xfrm>
        </p:grpSpPr>
        <p:grpSp>
          <p:nvGrpSpPr>
            <p:cNvPr id="214" name="Google Shape;214;p20"/>
            <p:cNvGrpSpPr/>
            <p:nvPr/>
          </p:nvGrpSpPr>
          <p:grpSpPr>
            <a:xfrm>
              <a:off x="5603079" y="3475737"/>
              <a:ext cx="2778803" cy="1486579"/>
              <a:chOff x="5299550" y="3306075"/>
              <a:chExt cx="3502399" cy="1712649"/>
            </a:xfrm>
          </p:grpSpPr>
          <p:pic>
            <p:nvPicPr>
              <p:cNvPr id="215" name="Google Shape;215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093248" y="3306075"/>
                <a:ext cx="1708701" cy="17126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299550" y="3308050"/>
                <a:ext cx="1708699" cy="170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7" name="Google Shape;217;p20"/>
            <p:cNvSpPr txBox="1"/>
            <p:nvPr/>
          </p:nvSpPr>
          <p:spPr>
            <a:xfrm>
              <a:off x="5851825" y="3121800"/>
              <a:ext cx="22443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B3, Self-Attention Visualize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1297500" y="1511400"/>
            <a:ext cx="71127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我們實作chord2vec作embedding, 並使用self-attention layer加強chord與chord之間的attention, 再加上雙向GRU作training, 最後也發現這個作法可以得到不錯的結果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E16B924-67B7-403A-B124-18D80D92A4E2}"/>
              </a:ext>
            </a:extLst>
          </p:cNvPr>
          <p:cNvGrpSpPr/>
          <p:nvPr/>
        </p:nvGrpSpPr>
        <p:grpSpPr>
          <a:xfrm>
            <a:off x="2505069" y="2571750"/>
            <a:ext cx="4373898" cy="951000"/>
            <a:chOff x="2505069" y="2571750"/>
            <a:chExt cx="4373898" cy="951000"/>
          </a:xfrm>
        </p:grpSpPr>
        <p:sp>
          <p:nvSpPr>
            <p:cNvPr id="226" name="Google Shape;226;p21"/>
            <p:cNvSpPr txBox="1"/>
            <p:nvPr/>
          </p:nvSpPr>
          <p:spPr>
            <a:xfrm>
              <a:off x="2505069" y="3047250"/>
              <a:ext cx="457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G3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9" name="Google Shape;229;p21"/>
            <p:cNvSpPr txBox="1"/>
            <p:nvPr/>
          </p:nvSpPr>
          <p:spPr>
            <a:xfrm>
              <a:off x="4385438" y="2571750"/>
              <a:ext cx="8064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Demo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0" name="Google Shape;230;p21"/>
            <p:cNvSpPr txBox="1"/>
            <p:nvPr/>
          </p:nvSpPr>
          <p:spPr>
            <a:xfrm>
              <a:off x="4431168" y="3047250"/>
              <a:ext cx="457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A3</a:t>
              </a:r>
              <a:endPara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1" name="Google Shape;231;p21"/>
            <p:cNvSpPr txBox="1"/>
            <p:nvPr/>
          </p:nvSpPr>
          <p:spPr>
            <a:xfrm>
              <a:off x="6421767" y="3047250"/>
              <a:ext cx="457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B3</a:t>
              </a:r>
              <a:endParaRPr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" name="one_note_B3">
            <a:hlinkClick r:id="" action="ppaction://media"/>
            <a:extLst>
              <a:ext uri="{FF2B5EF4-FFF2-40B4-BE49-F238E27FC236}">
                <a16:creationId xmlns:a16="http://schemas.microsoft.com/office/drawing/2014/main" id="{44E51DE9-1513-4DA7-9A4A-E47A5F09C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45567" y="3522750"/>
            <a:ext cx="609600" cy="609600"/>
          </a:xfrm>
          <a:prstGeom prst="rect">
            <a:avLst/>
          </a:prstGeom>
        </p:spPr>
      </p:pic>
      <p:pic>
        <p:nvPicPr>
          <p:cNvPr id="3" name="one_note_A3">
            <a:hlinkClick r:id="" action="ppaction://media"/>
            <a:extLst>
              <a:ext uri="{FF2B5EF4-FFF2-40B4-BE49-F238E27FC236}">
                <a16:creationId xmlns:a16="http://schemas.microsoft.com/office/drawing/2014/main" id="{D0388D19-AE45-405A-A808-9EA984F4B0A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54968" y="3522750"/>
            <a:ext cx="609600" cy="609600"/>
          </a:xfrm>
          <a:prstGeom prst="rect">
            <a:avLst/>
          </a:prstGeom>
        </p:spPr>
      </p:pic>
      <p:pic>
        <p:nvPicPr>
          <p:cNvPr id="4" name="one_note_G3">
            <a:hlinkClick r:id="" action="ppaction://media"/>
            <a:extLst>
              <a:ext uri="{FF2B5EF4-FFF2-40B4-BE49-F238E27FC236}">
                <a16:creationId xmlns:a16="http://schemas.microsoft.com/office/drawing/2014/main" id="{C792503E-3D77-4014-8D6B-265069752A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28869" y="3522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如螢幕大小 (16:9)</PresentationFormat>
  <Paragraphs>115</Paragraphs>
  <Slides>11</Slides>
  <Notes>11</Notes>
  <HiddenSlides>0</HiddenSlides>
  <MMClips>3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Montserrat</vt:lpstr>
      <vt:lpstr>Lato</vt:lpstr>
      <vt:lpstr>Focus</vt:lpstr>
      <vt:lpstr>Music Generator</vt:lpstr>
      <vt:lpstr>Introduction</vt:lpstr>
      <vt:lpstr>Related Work</vt:lpstr>
      <vt:lpstr>Approach - Datasets</vt:lpstr>
      <vt:lpstr>Approach - Data Preprocessing</vt:lpstr>
      <vt:lpstr>Approach - Note2vec</vt:lpstr>
      <vt:lpstr>Approach - Chord2vec</vt:lpstr>
      <vt:lpstr>Approach - model Architecture</vt:lpstr>
      <vt:lpstr>Conclusion</vt:lpstr>
      <vt:lpstr>Future</vt:lpstr>
      <vt:lpstr>Thankyou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Generator</dc:title>
  <cp:lastModifiedBy>ChunTing Kuo</cp:lastModifiedBy>
  <cp:revision>1</cp:revision>
  <dcterms:modified xsi:type="dcterms:W3CDTF">2021-01-04T19:21:13Z</dcterms:modified>
</cp:coreProperties>
</file>